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1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6BDEF0-4B5B-45FD-88D6-51DC2D7B26EE}" type="datetimeFigureOut">
              <a:rPr lang="es-CL" smtClean="0"/>
              <a:t>24-08-21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99322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6BDEF0-4B5B-45FD-88D6-51DC2D7B26EE}" type="datetimeFigureOut">
              <a:rPr lang="es-CL" smtClean="0"/>
              <a:t>24-08-21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383870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6BDEF0-4B5B-45FD-88D6-51DC2D7B26EE}" type="datetimeFigureOut">
              <a:rPr lang="es-CL" smtClean="0"/>
              <a:t>24-08-21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6588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6BDEF0-4B5B-45FD-88D6-51DC2D7B26EE}" type="datetimeFigureOut">
              <a:rPr lang="es-CL" smtClean="0"/>
              <a:t>24-08-21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21360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6BDEF0-4B5B-45FD-88D6-51DC2D7B26EE}" type="datetimeFigureOut">
              <a:rPr lang="es-CL" smtClean="0"/>
              <a:t>24-08-21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327602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6BDEF0-4B5B-45FD-88D6-51DC2D7B26EE}" type="datetimeFigureOut">
              <a:rPr lang="es-CL" smtClean="0"/>
              <a:t>24-08-21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108509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6BDEF0-4B5B-45FD-88D6-51DC2D7B26EE}" type="datetimeFigureOut">
              <a:rPr lang="es-CL" smtClean="0"/>
              <a:t>24-08-21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14846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6BDEF0-4B5B-45FD-88D6-51DC2D7B26EE}" type="datetimeFigureOut">
              <a:rPr lang="es-CL" smtClean="0"/>
              <a:t>24-08-21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247984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BDEF0-4B5B-45FD-88D6-51DC2D7B26EE}" type="datetimeFigureOut">
              <a:rPr lang="es-CL" smtClean="0"/>
              <a:t>24-08-21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20715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6BDEF0-4B5B-45FD-88D6-51DC2D7B26EE}" type="datetimeFigureOut">
              <a:rPr lang="es-CL" smtClean="0"/>
              <a:t>24-08-21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153136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6BDEF0-4B5B-45FD-88D6-51DC2D7B26EE}" type="datetimeFigureOut">
              <a:rPr lang="es-CL" smtClean="0"/>
              <a:t>24-08-21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7347FA3-A143-439F-B87E-A8291F97B748}" type="slidenum">
              <a:rPr lang="es-CL" smtClean="0"/>
              <a:t>‹Nº›</a:t>
            </a:fld>
            <a:endParaRPr lang="es-CL"/>
          </a:p>
        </p:txBody>
      </p:sp>
    </p:spTree>
    <p:extLst>
      <p:ext uri="{BB962C8B-B14F-4D97-AF65-F5344CB8AC3E}">
        <p14:creationId xmlns:p14="http://schemas.microsoft.com/office/powerpoint/2010/main" val="786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BDEF0-4B5B-45FD-88D6-51DC2D7B26EE}" type="datetimeFigureOut">
              <a:rPr lang="es-CL" smtClean="0"/>
              <a:t>24-08-21</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47FA3-A143-439F-B87E-A8291F97B748}" type="slidenum">
              <a:rPr lang="es-CL" smtClean="0"/>
              <a:t>‹Nº›</a:t>
            </a:fld>
            <a:endParaRPr lang="es-CL"/>
          </a:p>
        </p:txBody>
      </p:sp>
    </p:spTree>
    <p:extLst>
      <p:ext uri="{BB962C8B-B14F-4D97-AF65-F5344CB8AC3E}">
        <p14:creationId xmlns:p14="http://schemas.microsoft.com/office/powerpoint/2010/main" val="267487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Imagen 5" descr="Vista aérea de una ciudad con edificios altos&#10;&#10;Descripción generada automáticamente">
            <a:extLst>
              <a:ext uri="{FF2B5EF4-FFF2-40B4-BE49-F238E27FC236}">
                <a16:creationId xmlns:a16="http://schemas.microsoft.com/office/drawing/2014/main" id="{8A75421D-B863-4237-B10A-4BE797CAE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9144000" cy="5110427"/>
          </a:xfrm>
          <a:prstGeom prst="rect">
            <a:avLst/>
          </a:prstGeom>
        </p:spPr>
      </p:pic>
      <p:sp>
        <p:nvSpPr>
          <p:cNvPr id="5" name="Rectángulo 4">
            <a:extLst>
              <a:ext uri="{FF2B5EF4-FFF2-40B4-BE49-F238E27FC236}">
                <a16:creationId xmlns:a16="http://schemas.microsoft.com/office/drawing/2014/main" id="{D3DF51E6-59A0-4795-97C2-97F08BE27DE9}"/>
              </a:ext>
            </a:extLst>
          </p:cNvPr>
          <p:cNvSpPr/>
          <p:nvPr/>
        </p:nvSpPr>
        <p:spPr>
          <a:xfrm rot="10800000" flipV="1">
            <a:off x="0" y="5110426"/>
            <a:ext cx="9144000" cy="17475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CONSULTA CIUDADANA</a:t>
            </a:r>
            <a:r>
              <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ctr"/>
            <a:r>
              <a:rPr lang="es-CL"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s-CL" sz="1600" dirty="0">
                <a:solidFill>
                  <a:schemeClr val="bg1"/>
                </a:solidFill>
                <a:latin typeface="Calibri" panose="020F0502020204030204" pitchFamily="34" charset="0"/>
                <a:cs typeface="Times New Roman" panose="02020603050405020304" pitchFamily="18" charset="0"/>
              </a:rPr>
              <a:t>MEJORA CONTINUA DEL SITIO WEB DE LA SUBREI</a:t>
            </a:r>
            <a:r>
              <a:rPr lang="es-CL" sz="1600" b="1" dirty="0">
                <a:solidFill>
                  <a:schemeClr val="bg1"/>
                </a:solidFill>
                <a:latin typeface="Calibri" panose="020F0502020204030204" pitchFamily="34" charset="0"/>
                <a:cs typeface="Times New Roman" panose="02020603050405020304" pitchFamily="18" charset="0"/>
              </a:rPr>
              <a:t>”</a:t>
            </a:r>
          </a:p>
          <a:p>
            <a:pPr algn="ctr"/>
            <a:endParaRPr lang="es-CL" sz="1200" dirty="0">
              <a:solidFill>
                <a:schemeClr val="tx1"/>
              </a:solidFill>
            </a:endParaRPr>
          </a:p>
        </p:txBody>
      </p:sp>
      <p:grpSp>
        <p:nvGrpSpPr>
          <p:cNvPr id="7" name="Grupo">
            <a:extLst>
              <a:ext uri="{FF2B5EF4-FFF2-40B4-BE49-F238E27FC236}">
                <a16:creationId xmlns:a16="http://schemas.microsoft.com/office/drawing/2014/main" id="{5CC3D9E6-3715-4774-92DC-9E033A26301D}"/>
              </a:ext>
            </a:extLst>
          </p:cNvPr>
          <p:cNvGrpSpPr/>
          <p:nvPr/>
        </p:nvGrpSpPr>
        <p:grpSpPr>
          <a:xfrm>
            <a:off x="7026226" y="6762749"/>
            <a:ext cx="2117772" cy="95251"/>
            <a:chOff x="0" y="0"/>
            <a:chExt cx="1129277" cy="154231"/>
          </a:xfrm>
        </p:grpSpPr>
        <p:sp>
          <p:nvSpPr>
            <p:cNvPr id="8" name="Rectángulo">
              <a:extLst>
                <a:ext uri="{FF2B5EF4-FFF2-40B4-BE49-F238E27FC236}">
                  <a16:creationId xmlns:a16="http://schemas.microsoft.com/office/drawing/2014/main" id="{BF9F8058-1918-44CF-82F8-95DDC57A699C}"/>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9" name="Rectángulo">
              <a:extLst>
                <a:ext uri="{FF2B5EF4-FFF2-40B4-BE49-F238E27FC236}">
                  <a16:creationId xmlns:a16="http://schemas.microsoft.com/office/drawing/2014/main" id="{F34755DF-B944-4EA9-8668-D090DAE4F385}"/>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10" name="CuadroTexto 9">
            <a:extLst>
              <a:ext uri="{FF2B5EF4-FFF2-40B4-BE49-F238E27FC236}">
                <a16:creationId xmlns:a16="http://schemas.microsoft.com/office/drawing/2014/main" id="{18E8DA76-FEA2-4028-8559-F9D59989F7F2}"/>
              </a:ext>
            </a:extLst>
          </p:cNvPr>
          <p:cNvSpPr txBox="1"/>
          <p:nvPr/>
        </p:nvSpPr>
        <p:spPr>
          <a:xfrm>
            <a:off x="7026226" y="6334036"/>
            <a:ext cx="2117771" cy="400110"/>
          </a:xfrm>
          <a:prstGeom prst="rect">
            <a:avLst/>
          </a:prstGeom>
          <a:noFill/>
        </p:spPr>
        <p:txBody>
          <a:bodyPr wrap="square" rtlCol="0">
            <a:spAutoFit/>
          </a:bodyPr>
          <a:lstStyle/>
          <a:p>
            <a:pPr algn="ctr"/>
            <a:r>
              <a:rPr lang="es-ES" sz="1000" b="1" spc="50" dirty="0">
                <a:solidFill>
                  <a:schemeClr val="bg1"/>
                </a:solidFill>
              </a:rPr>
              <a:t>PARTICIPACIÓN </a:t>
            </a:r>
          </a:p>
          <a:p>
            <a:pPr algn="ctr"/>
            <a:r>
              <a:rPr lang="es-ES" sz="1000" b="1" spc="50" dirty="0">
                <a:solidFill>
                  <a:schemeClr val="bg1"/>
                </a:solidFill>
              </a:rPr>
              <a:t>CIUDADANA</a:t>
            </a:r>
            <a:endParaRPr lang="es-CL" sz="1000" b="1" spc="50" dirty="0">
              <a:solidFill>
                <a:schemeClr val="bg1"/>
              </a:solidFill>
            </a:endParaRPr>
          </a:p>
        </p:txBody>
      </p:sp>
    </p:spTree>
    <p:extLst>
      <p:ext uri="{BB962C8B-B14F-4D97-AF65-F5344CB8AC3E}">
        <p14:creationId xmlns:p14="http://schemas.microsoft.com/office/powerpoint/2010/main" val="96409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6" name="Grupo">
            <a:extLst>
              <a:ext uri="{FF2B5EF4-FFF2-40B4-BE49-F238E27FC236}">
                <a16:creationId xmlns:a16="http://schemas.microsoft.com/office/drawing/2014/main" id="{A74AEA65-FB6A-4FAF-9A99-6542D9C09CF6}"/>
              </a:ext>
            </a:extLst>
          </p:cNvPr>
          <p:cNvGrpSpPr/>
          <p:nvPr/>
        </p:nvGrpSpPr>
        <p:grpSpPr>
          <a:xfrm>
            <a:off x="6713404" y="0"/>
            <a:ext cx="2117772" cy="95251"/>
            <a:chOff x="0" y="0"/>
            <a:chExt cx="1129277" cy="154231"/>
          </a:xfrm>
        </p:grpSpPr>
        <p:sp>
          <p:nvSpPr>
            <p:cNvPr id="7" name="Rectángulo">
              <a:extLst>
                <a:ext uri="{FF2B5EF4-FFF2-40B4-BE49-F238E27FC236}">
                  <a16:creationId xmlns:a16="http://schemas.microsoft.com/office/drawing/2014/main" id="{E4929932-22E0-4C5A-9DAC-3EFCB0851A61}"/>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8" name="Rectángulo">
              <a:extLst>
                <a:ext uri="{FF2B5EF4-FFF2-40B4-BE49-F238E27FC236}">
                  <a16:creationId xmlns:a16="http://schemas.microsoft.com/office/drawing/2014/main" id="{AC0B933B-4EB3-44C4-960A-E1B6492B4FF0}"/>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9" name="CuadroTexto 8">
            <a:extLst>
              <a:ext uri="{FF2B5EF4-FFF2-40B4-BE49-F238E27FC236}">
                <a16:creationId xmlns:a16="http://schemas.microsoft.com/office/drawing/2014/main" id="{969CFB4F-C222-4C12-8B02-7CCA58A9CDD3}"/>
              </a:ext>
            </a:extLst>
          </p:cNvPr>
          <p:cNvSpPr txBox="1"/>
          <p:nvPr/>
        </p:nvSpPr>
        <p:spPr>
          <a:xfrm>
            <a:off x="6713404" y="76562"/>
            <a:ext cx="2117771" cy="400110"/>
          </a:xfrm>
          <a:prstGeom prst="rect">
            <a:avLst/>
          </a:prstGeom>
          <a:noFill/>
        </p:spPr>
        <p:txBody>
          <a:bodyPr wrap="square" rtlCol="0">
            <a:spAutoFit/>
          </a:bodyPr>
          <a:lstStyle/>
          <a:p>
            <a:pPr algn="ctr"/>
            <a:r>
              <a:rPr lang="es-ES" sz="1000" b="1" spc="50" dirty="0">
                <a:solidFill>
                  <a:schemeClr val="bg1"/>
                </a:solidFill>
              </a:rPr>
              <a:t>Subsecretaría de Relaciones Económicas Internacionales</a:t>
            </a:r>
            <a:endParaRPr lang="es-CL" sz="1000" b="1" spc="50" dirty="0">
              <a:solidFill>
                <a:schemeClr val="bg1"/>
              </a:solidFill>
            </a:endParaRPr>
          </a:p>
        </p:txBody>
      </p:sp>
      <p:sp>
        <p:nvSpPr>
          <p:cNvPr id="11" name="CuadroTexto 10">
            <a:extLst>
              <a:ext uri="{FF2B5EF4-FFF2-40B4-BE49-F238E27FC236}">
                <a16:creationId xmlns:a16="http://schemas.microsoft.com/office/drawing/2014/main" id="{DA77DA32-385F-43A2-AB11-9DF684E77416}"/>
              </a:ext>
            </a:extLst>
          </p:cNvPr>
          <p:cNvSpPr txBox="1"/>
          <p:nvPr/>
        </p:nvSpPr>
        <p:spPr>
          <a:xfrm>
            <a:off x="228599" y="149101"/>
            <a:ext cx="5362575" cy="954107"/>
          </a:xfrm>
          <a:prstGeom prst="rect">
            <a:avLst/>
          </a:prstGeom>
          <a:noFill/>
        </p:spPr>
        <p:txBody>
          <a:bodyPr wrap="square">
            <a:spAutoFit/>
          </a:bodyPr>
          <a:lstStyle/>
          <a:p>
            <a:r>
              <a:rPr lang="es-ES" sz="2800" b="1" spc="50" dirty="0">
                <a:solidFill>
                  <a:schemeClr val="bg1"/>
                </a:solidFill>
              </a:rPr>
              <a:t>Razones del inicio de una consulta ciudadana:</a:t>
            </a:r>
            <a:endParaRPr lang="es-CL" sz="2800" b="1" spc="50" dirty="0">
              <a:solidFill>
                <a:schemeClr val="bg1"/>
              </a:solidFill>
            </a:endParaRPr>
          </a:p>
        </p:txBody>
      </p:sp>
      <p:cxnSp>
        <p:nvCxnSpPr>
          <p:cNvPr id="13" name="Conector recto 12">
            <a:extLst>
              <a:ext uri="{FF2B5EF4-FFF2-40B4-BE49-F238E27FC236}">
                <a16:creationId xmlns:a16="http://schemas.microsoft.com/office/drawing/2014/main" id="{33838094-C86E-4816-B3AB-2598894B0B7D}"/>
              </a:ext>
            </a:extLst>
          </p:cNvPr>
          <p:cNvCxnSpPr/>
          <p:nvPr/>
        </p:nvCxnSpPr>
        <p:spPr>
          <a:xfrm>
            <a:off x="312824" y="1103208"/>
            <a:ext cx="5973676" cy="0"/>
          </a:xfrm>
          <a:prstGeom prst="line">
            <a:avLst/>
          </a:prstGeom>
          <a:ln w="25400" cap="flat" cmpd="sng" algn="ctr">
            <a:solidFill>
              <a:schemeClr val="bg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A255F8A1-37BE-4E11-9A37-050142DF95C1}"/>
              </a:ext>
            </a:extLst>
          </p:cNvPr>
          <p:cNvSpPr txBox="1"/>
          <p:nvPr/>
        </p:nvSpPr>
        <p:spPr>
          <a:xfrm>
            <a:off x="71592" y="1437607"/>
            <a:ext cx="8539008" cy="5016758"/>
          </a:xfrm>
          <a:prstGeom prst="rect">
            <a:avLst/>
          </a:prstGeom>
          <a:noFill/>
        </p:spPr>
        <p:txBody>
          <a:bodyPr wrap="square">
            <a:spAutoFit/>
          </a:bodyPr>
          <a:lstStyle/>
          <a:p>
            <a:pPr lvl="1">
              <a:buSzPts val="1000"/>
              <a:tabLst>
                <a:tab pos="914400" algn="l"/>
              </a:tabLst>
            </a:pPr>
            <a:r>
              <a:rPr lang="es-CL" sz="2000" spc="50" dirty="0">
                <a:solidFill>
                  <a:schemeClr val="bg1"/>
                </a:solidFill>
              </a:rPr>
              <a:t>Durante el año 2020, la Subsecretaría de Relaciones Económicas Internacionales (SUBREI) renovó su sitio web, considerando los principales focos:</a:t>
            </a:r>
          </a:p>
          <a:p>
            <a:pPr lvl="1">
              <a:buSzPts val="1000"/>
              <a:tabLst>
                <a:tab pos="914400" algn="l"/>
              </a:tabLst>
            </a:pPr>
            <a:endParaRPr lang="es-CL" sz="2000" spc="50" dirty="0">
              <a:solidFill>
                <a:schemeClr val="bg1"/>
              </a:solidFill>
            </a:endParaRPr>
          </a:p>
          <a:p>
            <a:pPr lvl="1">
              <a:buSzPts val="1000"/>
              <a:tabLst>
                <a:tab pos="914400" algn="l"/>
              </a:tabLst>
            </a:pPr>
            <a:r>
              <a:rPr lang="es-CL" sz="2000" spc="50" dirty="0">
                <a:solidFill>
                  <a:schemeClr val="bg1"/>
                </a:solidFill>
              </a:rPr>
              <a:t>1. Acceso a la información de los acuerdos comerciales de forma más fácil y organizada.</a:t>
            </a:r>
          </a:p>
          <a:p>
            <a:pPr lvl="1">
              <a:buSzPts val="1000"/>
              <a:tabLst>
                <a:tab pos="914400" algn="l"/>
              </a:tabLst>
            </a:pPr>
            <a:endParaRPr lang="es-CL" sz="2000" spc="50" dirty="0">
              <a:solidFill>
                <a:schemeClr val="bg1"/>
              </a:solidFill>
            </a:endParaRPr>
          </a:p>
          <a:p>
            <a:pPr lvl="1">
              <a:buSzPts val="1000"/>
              <a:tabLst>
                <a:tab pos="914400" algn="l"/>
              </a:tabLst>
            </a:pPr>
            <a:r>
              <a:rPr lang="es-CL" sz="2000" spc="50" dirty="0">
                <a:solidFill>
                  <a:schemeClr val="bg1"/>
                </a:solidFill>
              </a:rPr>
              <a:t>2. Difundir instancias de participación ciudadana.</a:t>
            </a:r>
          </a:p>
          <a:p>
            <a:pPr lvl="1">
              <a:buSzPts val="1000"/>
              <a:tabLst>
                <a:tab pos="914400" algn="l"/>
              </a:tabLst>
            </a:pPr>
            <a:endParaRPr lang="es-CL" sz="2000" spc="50" dirty="0">
              <a:solidFill>
                <a:schemeClr val="bg1"/>
              </a:solidFill>
            </a:endParaRPr>
          </a:p>
          <a:p>
            <a:pPr lvl="1">
              <a:buSzPts val="1000"/>
              <a:tabLst>
                <a:tab pos="914400" algn="l"/>
              </a:tabLst>
            </a:pPr>
            <a:r>
              <a:rPr lang="es-CL" sz="2000" spc="50" dirty="0">
                <a:solidFill>
                  <a:schemeClr val="bg1"/>
                </a:solidFill>
              </a:rPr>
              <a:t>3. Diseño de una interfaz más amigable y con correcto funcionamiento en dispositivos móviles. </a:t>
            </a:r>
          </a:p>
          <a:p>
            <a:pPr lvl="1">
              <a:buSzPts val="1000"/>
              <a:tabLst>
                <a:tab pos="914400" algn="l"/>
              </a:tabLst>
            </a:pPr>
            <a:endParaRPr lang="es-CL" sz="2000" spc="50" dirty="0">
              <a:solidFill>
                <a:schemeClr val="bg1"/>
              </a:solidFill>
            </a:endParaRPr>
          </a:p>
          <a:p>
            <a:pPr lvl="1">
              <a:buSzPts val="1000"/>
              <a:tabLst>
                <a:tab pos="914400" algn="l"/>
              </a:tabLst>
            </a:pPr>
            <a:r>
              <a:rPr lang="es-CL" sz="2000" spc="50" dirty="0">
                <a:solidFill>
                  <a:schemeClr val="bg1"/>
                </a:solidFill>
              </a:rPr>
              <a:t>A un año de la puesta en marcha, se realiza la presente consulta ciudadana con el objetivo de escuchar la opinión y sugerencias de nuestros usuarios e incluirlas en el proceso de mejora continua del sitio web.</a:t>
            </a:r>
          </a:p>
        </p:txBody>
      </p:sp>
      <p:sp>
        <p:nvSpPr>
          <p:cNvPr id="10" name="CuadroTexto 9">
            <a:extLst>
              <a:ext uri="{FF2B5EF4-FFF2-40B4-BE49-F238E27FC236}">
                <a16:creationId xmlns:a16="http://schemas.microsoft.com/office/drawing/2014/main" id="{D8AD7A8D-1BAB-4B2B-9D17-402353654148}"/>
              </a:ext>
            </a:extLst>
          </p:cNvPr>
          <p:cNvSpPr txBox="1"/>
          <p:nvPr/>
        </p:nvSpPr>
        <p:spPr>
          <a:xfrm>
            <a:off x="6353175" y="6442884"/>
            <a:ext cx="2532080" cy="276999"/>
          </a:xfrm>
          <a:prstGeom prst="rect">
            <a:avLst/>
          </a:prstGeom>
          <a:solidFill>
            <a:srgbClr val="002060">
              <a:alpha val="10000"/>
            </a:srgbClr>
          </a:solidFill>
        </p:spPr>
        <p:txBody>
          <a:bodyPr wrap="square" rtlCol="0">
            <a:spAutoFit/>
          </a:bodyPr>
          <a:lstStyle/>
          <a:p>
            <a:pPr algn="ctr"/>
            <a:r>
              <a:rPr lang="es-ES" sz="1200" b="1" spc="50" dirty="0">
                <a:solidFill>
                  <a:schemeClr val="bg1"/>
                </a:solidFill>
              </a:rPr>
              <a:t>PARTICIPACIÓN CIUDADANA</a:t>
            </a:r>
            <a:endParaRPr lang="es-CL" sz="1200" b="1" spc="50" dirty="0">
              <a:solidFill>
                <a:schemeClr val="bg1"/>
              </a:solidFill>
            </a:endParaRPr>
          </a:p>
        </p:txBody>
      </p:sp>
      <p:grpSp>
        <p:nvGrpSpPr>
          <p:cNvPr id="12" name="Grupo">
            <a:extLst>
              <a:ext uri="{FF2B5EF4-FFF2-40B4-BE49-F238E27FC236}">
                <a16:creationId xmlns:a16="http://schemas.microsoft.com/office/drawing/2014/main" id="{D700CFA2-B52E-4E01-ACC1-361CCE30A2C2}"/>
              </a:ext>
            </a:extLst>
          </p:cNvPr>
          <p:cNvGrpSpPr/>
          <p:nvPr/>
        </p:nvGrpSpPr>
        <p:grpSpPr>
          <a:xfrm>
            <a:off x="6353175" y="6781438"/>
            <a:ext cx="2544676" cy="76562"/>
            <a:chOff x="0" y="0"/>
            <a:chExt cx="1129277" cy="154231"/>
          </a:xfrm>
        </p:grpSpPr>
        <p:sp>
          <p:nvSpPr>
            <p:cNvPr id="14" name="Rectángulo">
              <a:extLst>
                <a:ext uri="{FF2B5EF4-FFF2-40B4-BE49-F238E27FC236}">
                  <a16:creationId xmlns:a16="http://schemas.microsoft.com/office/drawing/2014/main" id="{B8B08300-0500-4177-ABA8-60D729B32840}"/>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16" name="Rectángulo">
              <a:extLst>
                <a:ext uri="{FF2B5EF4-FFF2-40B4-BE49-F238E27FC236}">
                  <a16:creationId xmlns:a16="http://schemas.microsoft.com/office/drawing/2014/main" id="{55249A95-0577-4D8A-B731-3CB11D1DB42A}"/>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Tree>
    <p:extLst>
      <p:ext uri="{BB962C8B-B14F-4D97-AF65-F5344CB8AC3E}">
        <p14:creationId xmlns:p14="http://schemas.microsoft.com/office/powerpoint/2010/main" val="197160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6" name="Grupo">
            <a:extLst>
              <a:ext uri="{FF2B5EF4-FFF2-40B4-BE49-F238E27FC236}">
                <a16:creationId xmlns:a16="http://schemas.microsoft.com/office/drawing/2014/main" id="{A74AEA65-FB6A-4FAF-9A99-6542D9C09CF6}"/>
              </a:ext>
            </a:extLst>
          </p:cNvPr>
          <p:cNvGrpSpPr/>
          <p:nvPr/>
        </p:nvGrpSpPr>
        <p:grpSpPr>
          <a:xfrm>
            <a:off x="6713404" y="0"/>
            <a:ext cx="2117772" cy="95251"/>
            <a:chOff x="0" y="0"/>
            <a:chExt cx="1129277" cy="154231"/>
          </a:xfrm>
        </p:grpSpPr>
        <p:sp>
          <p:nvSpPr>
            <p:cNvPr id="7" name="Rectángulo">
              <a:extLst>
                <a:ext uri="{FF2B5EF4-FFF2-40B4-BE49-F238E27FC236}">
                  <a16:creationId xmlns:a16="http://schemas.microsoft.com/office/drawing/2014/main" id="{E4929932-22E0-4C5A-9DAC-3EFCB0851A61}"/>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8" name="Rectángulo">
              <a:extLst>
                <a:ext uri="{FF2B5EF4-FFF2-40B4-BE49-F238E27FC236}">
                  <a16:creationId xmlns:a16="http://schemas.microsoft.com/office/drawing/2014/main" id="{AC0B933B-4EB3-44C4-960A-E1B6492B4FF0}"/>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9" name="CuadroTexto 8">
            <a:extLst>
              <a:ext uri="{FF2B5EF4-FFF2-40B4-BE49-F238E27FC236}">
                <a16:creationId xmlns:a16="http://schemas.microsoft.com/office/drawing/2014/main" id="{969CFB4F-C222-4C12-8B02-7CCA58A9CDD3}"/>
              </a:ext>
            </a:extLst>
          </p:cNvPr>
          <p:cNvSpPr txBox="1"/>
          <p:nvPr/>
        </p:nvSpPr>
        <p:spPr>
          <a:xfrm>
            <a:off x="6713404" y="76562"/>
            <a:ext cx="2117771" cy="400110"/>
          </a:xfrm>
          <a:prstGeom prst="rect">
            <a:avLst/>
          </a:prstGeom>
          <a:noFill/>
        </p:spPr>
        <p:txBody>
          <a:bodyPr wrap="square" rtlCol="0">
            <a:spAutoFit/>
          </a:bodyPr>
          <a:lstStyle/>
          <a:p>
            <a:pPr algn="ctr"/>
            <a:r>
              <a:rPr lang="es-ES" sz="1000" b="1" spc="50" dirty="0">
                <a:solidFill>
                  <a:schemeClr val="bg1"/>
                </a:solidFill>
              </a:rPr>
              <a:t>Subsecretaría de Relaciones Económicas Internacionales</a:t>
            </a:r>
            <a:endParaRPr lang="es-CL" sz="1000" b="1" spc="50" dirty="0">
              <a:solidFill>
                <a:schemeClr val="bg1"/>
              </a:solidFill>
            </a:endParaRPr>
          </a:p>
        </p:txBody>
      </p:sp>
      <p:sp>
        <p:nvSpPr>
          <p:cNvPr id="11" name="CuadroTexto 10">
            <a:extLst>
              <a:ext uri="{FF2B5EF4-FFF2-40B4-BE49-F238E27FC236}">
                <a16:creationId xmlns:a16="http://schemas.microsoft.com/office/drawing/2014/main" id="{DA77DA32-385F-43A2-AB11-9DF684E77416}"/>
              </a:ext>
            </a:extLst>
          </p:cNvPr>
          <p:cNvSpPr txBox="1"/>
          <p:nvPr/>
        </p:nvSpPr>
        <p:spPr>
          <a:xfrm>
            <a:off x="228599" y="149101"/>
            <a:ext cx="5362575" cy="954107"/>
          </a:xfrm>
          <a:prstGeom prst="rect">
            <a:avLst/>
          </a:prstGeom>
          <a:noFill/>
        </p:spPr>
        <p:txBody>
          <a:bodyPr wrap="square">
            <a:spAutoFit/>
          </a:bodyPr>
          <a:lstStyle/>
          <a:p>
            <a:r>
              <a:rPr lang="es-ES" sz="2800" b="1" spc="50" dirty="0">
                <a:solidFill>
                  <a:schemeClr val="bg1"/>
                </a:solidFill>
              </a:rPr>
              <a:t>Resumen de la consulta ciudadana:</a:t>
            </a:r>
            <a:endParaRPr lang="es-CL" sz="2800" b="1" spc="50" dirty="0">
              <a:solidFill>
                <a:schemeClr val="bg1"/>
              </a:solidFill>
            </a:endParaRPr>
          </a:p>
        </p:txBody>
      </p:sp>
      <p:cxnSp>
        <p:nvCxnSpPr>
          <p:cNvPr id="13" name="Conector recto 12">
            <a:extLst>
              <a:ext uri="{FF2B5EF4-FFF2-40B4-BE49-F238E27FC236}">
                <a16:creationId xmlns:a16="http://schemas.microsoft.com/office/drawing/2014/main" id="{33838094-C86E-4816-B3AB-2598894B0B7D}"/>
              </a:ext>
            </a:extLst>
          </p:cNvPr>
          <p:cNvCxnSpPr/>
          <p:nvPr/>
        </p:nvCxnSpPr>
        <p:spPr>
          <a:xfrm>
            <a:off x="312824" y="1103208"/>
            <a:ext cx="5973676" cy="0"/>
          </a:xfrm>
          <a:prstGeom prst="line">
            <a:avLst/>
          </a:prstGeom>
          <a:ln w="25400" cap="flat" cmpd="sng" algn="ctr">
            <a:solidFill>
              <a:schemeClr val="bg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A255F8A1-37BE-4E11-9A37-050142DF95C1}"/>
              </a:ext>
            </a:extLst>
          </p:cNvPr>
          <p:cNvSpPr txBox="1"/>
          <p:nvPr/>
        </p:nvSpPr>
        <p:spPr>
          <a:xfrm>
            <a:off x="71592" y="1437607"/>
            <a:ext cx="8539008" cy="4008020"/>
          </a:xfrm>
          <a:prstGeom prst="rect">
            <a:avLst/>
          </a:prstGeom>
          <a:noFill/>
        </p:spPr>
        <p:txBody>
          <a:bodyPr wrap="square">
            <a:spAutoFit/>
          </a:bodyPr>
          <a:lstStyle/>
          <a:p>
            <a:pPr marL="228600" algn="just">
              <a:lnSpc>
                <a:spcPct val="107000"/>
              </a:lnSpc>
              <a:spcAft>
                <a:spcPts val="800"/>
              </a:spcAft>
            </a:pPr>
            <a:r>
              <a:rPr lang="es-ES" sz="2000" spc="50" dirty="0">
                <a:solidFill>
                  <a:schemeClr val="bg1"/>
                </a:solidFill>
              </a:rPr>
              <a:t>La consulta ciudadana contempla recolectar la opinión de las personas acerca de aspectos del sitio web de la SUBREI, tales como navegación, comprensión de contenidos, disponibilidad de la información, confiabilidad de contenidos y frecuencia de la búsqueda. </a:t>
            </a:r>
          </a:p>
          <a:p>
            <a:pPr marL="228600" algn="just">
              <a:lnSpc>
                <a:spcPct val="107000"/>
              </a:lnSpc>
              <a:spcAft>
                <a:spcPts val="800"/>
              </a:spcAft>
            </a:pPr>
            <a:r>
              <a:rPr lang="es-ES" sz="2000" spc="50" dirty="0">
                <a:solidFill>
                  <a:schemeClr val="bg1"/>
                </a:solidFill>
              </a:rPr>
              <a:t>Asimismo, quienes participen podrán enviar propuestas para mejorar el sitio web.</a:t>
            </a:r>
          </a:p>
          <a:p>
            <a:pPr marL="228600" algn="just">
              <a:lnSpc>
                <a:spcPct val="107000"/>
              </a:lnSpc>
              <a:spcAft>
                <a:spcPts val="800"/>
              </a:spcAft>
            </a:pPr>
            <a:endParaRPr lang="es-ES" sz="2000" spc="50" dirty="0">
              <a:solidFill>
                <a:schemeClr val="bg1"/>
              </a:solidFill>
            </a:endParaRPr>
          </a:p>
          <a:p>
            <a:pPr marL="228600" algn="just">
              <a:lnSpc>
                <a:spcPct val="107000"/>
              </a:lnSpc>
              <a:spcAft>
                <a:spcPts val="800"/>
              </a:spcAft>
            </a:pPr>
            <a:r>
              <a:rPr lang="es-ES" sz="2000" spc="50" dirty="0">
                <a:solidFill>
                  <a:schemeClr val="bg1"/>
                </a:solidFill>
              </a:rPr>
              <a:t>Finalizado el período de recepción de opiniones, la SUBREI podrá contactar vía correo electrónico y de manera aleatoria, a las personas que tengan interés en participar de una entrevista en forma grupal o personal, para profundizar en las propuestas presentadas.</a:t>
            </a:r>
            <a:endParaRPr lang="es-CL" sz="2000" spc="50" dirty="0">
              <a:solidFill>
                <a:schemeClr val="bg1"/>
              </a:solidFill>
            </a:endParaRPr>
          </a:p>
        </p:txBody>
      </p:sp>
      <p:grpSp>
        <p:nvGrpSpPr>
          <p:cNvPr id="12" name="Grupo">
            <a:extLst>
              <a:ext uri="{FF2B5EF4-FFF2-40B4-BE49-F238E27FC236}">
                <a16:creationId xmlns:a16="http://schemas.microsoft.com/office/drawing/2014/main" id="{EE0A799E-51EF-4817-AA8E-3CEA3EE8F4A3}"/>
              </a:ext>
            </a:extLst>
          </p:cNvPr>
          <p:cNvGrpSpPr/>
          <p:nvPr/>
        </p:nvGrpSpPr>
        <p:grpSpPr>
          <a:xfrm>
            <a:off x="6353175" y="6781438"/>
            <a:ext cx="2544676" cy="76562"/>
            <a:chOff x="0" y="0"/>
            <a:chExt cx="1129277" cy="154231"/>
          </a:xfrm>
        </p:grpSpPr>
        <p:sp>
          <p:nvSpPr>
            <p:cNvPr id="14" name="Rectángulo">
              <a:extLst>
                <a:ext uri="{FF2B5EF4-FFF2-40B4-BE49-F238E27FC236}">
                  <a16:creationId xmlns:a16="http://schemas.microsoft.com/office/drawing/2014/main" id="{E9418F39-F999-41E8-98CD-352469436415}"/>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16" name="Rectángulo">
              <a:extLst>
                <a:ext uri="{FF2B5EF4-FFF2-40B4-BE49-F238E27FC236}">
                  <a16:creationId xmlns:a16="http://schemas.microsoft.com/office/drawing/2014/main" id="{AE9FE039-D226-4DAF-A19A-9418BD578B27}"/>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17" name="CuadroTexto 16">
            <a:extLst>
              <a:ext uri="{FF2B5EF4-FFF2-40B4-BE49-F238E27FC236}">
                <a16:creationId xmlns:a16="http://schemas.microsoft.com/office/drawing/2014/main" id="{1C11FC7C-EA73-49FF-8D45-CCCA23FC973B}"/>
              </a:ext>
            </a:extLst>
          </p:cNvPr>
          <p:cNvSpPr txBox="1"/>
          <p:nvPr/>
        </p:nvSpPr>
        <p:spPr>
          <a:xfrm>
            <a:off x="6353175" y="6442884"/>
            <a:ext cx="2532080" cy="276999"/>
          </a:xfrm>
          <a:prstGeom prst="rect">
            <a:avLst/>
          </a:prstGeom>
          <a:solidFill>
            <a:srgbClr val="002060">
              <a:alpha val="10000"/>
            </a:srgbClr>
          </a:solidFill>
        </p:spPr>
        <p:txBody>
          <a:bodyPr wrap="square" rtlCol="0">
            <a:spAutoFit/>
          </a:bodyPr>
          <a:lstStyle/>
          <a:p>
            <a:pPr algn="ctr"/>
            <a:r>
              <a:rPr lang="es-ES" sz="1200" b="1" spc="50" dirty="0">
                <a:solidFill>
                  <a:schemeClr val="bg1"/>
                </a:solidFill>
              </a:rPr>
              <a:t>PARTICIPACIÓN CIUDADANA</a:t>
            </a:r>
            <a:endParaRPr lang="es-CL" sz="1200" b="1" spc="50" dirty="0">
              <a:solidFill>
                <a:schemeClr val="bg1"/>
              </a:solidFill>
            </a:endParaRPr>
          </a:p>
        </p:txBody>
      </p:sp>
    </p:spTree>
    <p:extLst>
      <p:ext uri="{BB962C8B-B14F-4D97-AF65-F5344CB8AC3E}">
        <p14:creationId xmlns:p14="http://schemas.microsoft.com/office/powerpoint/2010/main" val="196548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6" name="Grupo">
            <a:extLst>
              <a:ext uri="{FF2B5EF4-FFF2-40B4-BE49-F238E27FC236}">
                <a16:creationId xmlns:a16="http://schemas.microsoft.com/office/drawing/2014/main" id="{A74AEA65-FB6A-4FAF-9A99-6542D9C09CF6}"/>
              </a:ext>
            </a:extLst>
          </p:cNvPr>
          <p:cNvGrpSpPr/>
          <p:nvPr/>
        </p:nvGrpSpPr>
        <p:grpSpPr>
          <a:xfrm>
            <a:off x="6713404" y="0"/>
            <a:ext cx="2117772" cy="95251"/>
            <a:chOff x="0" y="0"/>
            <a:chExt cx="1129277" cy="154231"/>
          </a:xfrm>
        </p:grpSpPr>
        <p:sp>
          <p:nvSpPr>
            <p:cNvPr id="7" name="Rectángulo">
              <a:extLst>
                <a:ext uri="{FF2B5EF4-FFF2-40B4-BE49-F238E27FC236}">
                  <a16:creationId xmlns:a16="http://schemas.microsoft.com/office/drawing/2014/main" id="{E4929932-22E0-4C5A-9DAC-3EFCB0851A61}"/>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8" name="Rectángulo">
              <a:extLst>
                <a:ext uri="{FF2B5EF4-FFF2-40B4-BE49-F238E27FC236}">
                  <a16:creationId xmlns:a16="http://schemas.microsoft.com/office/drawing/2014/main" id="{AC0B933B-4EB3-44C4-960A-E1B6492B4FF0}"/>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9" name="CuadroTexto 8">
            <a:extLst>
              <a:ext uri="{FF2B5EF4-FFF2-40B4-BE49-F238E27FC236}">
                <a16:creationId xmlns:a16="http://schemas.microsoft.com/office/drawing/2014/main" id="{969CFB4F-C222-4C12-8B02-7CCA58A9CDD3}"/>
              </a:ext>
            </a:extLst>
          </p:cNvPr>
          <p:cNvSpPr txBox="1"/>
          <p:nvPr/>
        </p:nvSpPr>
        <p:spPr>
          <a:xfrm>
            <a:off x="6713404" y="76562"/>
            <a:ext cx="2117771" cy="400110"/>
          </a:xfrm>
          <a:prstGeom prst="rect">
            <a:avLst/>
          </a:prstGeom>
          <a:noFill/>
        </p:spPr>
        <p:txBody>
          <a:bodyPr wrap="square" rtlCol="0">
            <a:spAutoFit/>
          </a:bodyPr>
          <a:lstStyle/>
          <a:p>
            <a:pPr algn="ctr"/>
            <a:r>
              <a:rPr lang="es-ES" sz="1000" b="1" spc="50" dirty="0">
                <a:solidFill>
                  <a:schemeClr val="bg1"/>
                </a:solidFill>
              </a:rPr>
              <a:t>Subsecretaría de Relaciones Económicas Internacionales</a:t>
            </a:r>
            <a:endParaRPr lang="es-CL" sz="1000" b="1" spc="50" dirty="0">
              <a:solidFill>
                <a:schemeClr val="bg1"/>
              </a:solidFill>
            </a:endParaRPr>
          </a:p>
        </p:txBody>
      </p:sp>
      <p:sp>
        <p:nvSpPr>
          <p:cNvPr id="11" name="CuadroTexto 10">
            <a:extLst>
              <a:ext uri="{FF2B5EF4-FFF2-40B4-BE49-F238E27FC236}">
                <a16:creationId xmlns:a16="http://schemas.microsoft.com/office/drawing/2014/main" id="{DA77DA32-385F-43A2-AB11-9DF684E77416}"/>
              </a:ext>
            </a:extLst>
          </p:cNvPr>
          <p:cNvSpPr txBox="1"/>
          <p:nvPr/>
        </p:nvSpPr>
        <p:spPr>
          <a:xfrm>
            <a:off x="228599" y="149101"/>
            <a:ext cx="5362575" cy="523220"/>
          </a:xfrm>
          <a:prstGeom prst="rect">
            <a:avLst/>
          </a:prstGeom>
          <a:noFill/>
        </p:spPr>
        <p:txBody>
          <a:bodyPr wrap="square">
            <a:spAutoFit/>
          </a:bodyPr>
          <a:lstStyle/>
          <a:p>
            <a:r>
              <a:rPr lang="es-ES" sz="2800" b="1" spc="50" dirty="0">
                <a:solidFill>
                  <a:schemeClr val="bg1"/>
                </a:solidFill>
              </a:rPr>
              <a:t>Plazos del proceso consultivo:</a:t>
            </a:r>
            <a:endParaRPr lang="es-CL" sz="2800" b="1" spc="50" dirty="0">
              <a:solidFill>
                <a:schemeClr val="bg1"/>
              </a:solidFill>
            </a:endParaRPr>
          </a:p>
        </p:txBody>
      </p:sp>
      <p:cxnSp>
        <p:nvCxnSpPr>
          <p:cNvPr id="13" name="Conector recto 12">
            <a:extLst>
              <a:ext uri="{FF2B5EF4-FFF2-40B4-BE49-F238E27FC236}">
                <a16:creationId xmlns:a16="http://schemas.microsoft.com/office/drawing/2014/main" id="{33838094-C86E-4816-B3AB-2598894B0B7D}"/>
              </a:ext>
            </a:extLst>
          </p:cNvPr>
          <p:cNvCxnSpPr/>
          <p:nvPr/>
        </p:nvCxnSpPr>
        <p:spPr>
          <a:xfrm>
            <a:off x="312824" y="1103208"/>
            <a:ext cx="5973676" cy="0"/>
          </a:xfrm>
          <a:prstGeom prst="line">
            <a:avLst/>
          </a:prstGeom>
          <a:ln w="25400" cap="flat" cmpd="sng" algn="ctr">
            <a:solidFill>
              <a:schemeClr val="bg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A255F8A1-37BE-4E11-9A37-050142DF95C1}"/>
              </a:ext>
            </a:extLst>
          </p:cNvPr>
          <p:cNvSpPr txBox="1"/>
          <p:nvPr/>
        </p:nvSpPr>
        <p:spPr>
          <a:xfrm>
            <a:off x="71592" y="1605937"/>
            <a:ext cx="8539008" cy="1702774"/>
          </a:xfrm>
          <a:prstGeom prst="rect">
            <a:avLst/>
          </a:prstGeom>
          <a:noFill/>
        </p:spPr>
        <p:txBody>
          <a:bodyPr wrap="square">
            <a:spAutoFit/>
          </a:bodyPr>
          <a:lstStyle/>
          <a:p>
            <a:pPr marL="228600" algn="just">
              <a:lnSpc>
                <a:spcPct val="107000"/>
              </a:lnSpc>
              <a:spcAft>
                <a:spcPts val="800"/>
              </a:spcAft>
            </a:pPr>
            <a:r>
              <a:rPr lang="es-CL" sz="2000" spc="50" dirty="0">
                <a:solidFill>
                  <a:schemeClr val="bg1"/>
                </a:solidFill>
              </a:rPr>
              <a:t>	</a:t>
            </a:r>
            <a:r>
              <a:rPr lang="es-ES" sz="2000" spc="50" dirty="0">
                <a:solidFill>
                  <a:schemeClr val="bg1"/>
                </a:solidFill>
              </a:rPr>
              <a:t>◦ Fecha de apertura: 25-8-2021 </a:t>
            </a:r>
          </a:p>
          <a:p>
            <a:pPr marL="228600" algn="just">
              <a:lnSpc>
                <a:spcPct val="107000"/>
              </a:lnSpc>
              <a:spcAft>
                <a:spcPts val="800"/>
              </a:spcAft>
            </a:pPr>
            <a:r>
              <a:rPr lang="es-ES" sz="2000" spc="50" dirty="0">
                <a:solidFill>
                  <a:schemeClr val="bg1"/>
                </a:solidFill>
              </a:rPr>
              <a:t>	</a:t>
            </a:r>
          </a:p>
          <a:p>
            <a:pPr marL="228600" algn="just">
              <a:lnSpc>
                <a:spcPct val="107000"/>
              </a:lnSpc>
              <a:spcAft>
                <a:spcPts val="800"/>
              </a:spcAft>
            </a:pPr>
            <a:r>
              <a:rPr lang="es-ES" sz="2000" spc="50" dirty="0">
                <a:solidFill>
                  <a:schemeClr val="bg1"/>
                </a:solidFill>
              </a:rPr>
              <a:t>	◦ Fecha de cierre: 9-9-2021</a:t>
            </a:r>
          </a:p>
          <a:p>
            <a:pPr marL="228600" algn="just">
              <a:lnSpc>
                <a:spcPct val="107000"/>
              </a:lnSpc>
              <a:spcAft>
                <a:spcPts val="800"/>
              </a:spcAft>
            </a:pPr>
            <a:endParaRPr lang="es-CL" sz="2000" spc="50" dirty="0">
              <a:solidFill>
                <a:schemeClr val="bg1"/>
              </a:solidFill>
            </a:endParaRPr>
          </a:p>
        </p:txBody>
      </p:sp>
      <p:pic>
        <p:nvPicPr>
          <p:cNvPr id="10" name="Imagen 9" descr="Imagen que contiene tren, grande, estacionado, barco&#10;&#10;Descripción generada automáticamente">
            <a:extLst>
              <a:ext uri="{FF2B5EF4-FFF2-40B4-BE49-F238E27FC236}">
                <a16:creationId xmlns:a16="http://schemas.microsoft.com/office/drawing/2014/main" id="{D83786A8-8DDF-4CF2-9849-FD1E1F0456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410" r="10927"/>
          <a:stretch/>
        </p:blipFill>
        <p:spPr>
          <a:xfrm>
            <a:off x="0" y="3686176"/>
            <a:ext cx="9144000" cy="3171824"/>
          </a:xfrm>
          <a:prstGeom prst="rect">
            <a:avLst/>
          </a:prstGeom>
        </p:spPr>
      </p:pic>
      <p:grpSp>
        <p:nvGrpSpPr>
          <p:cNvPr id="14" name="Grupo">
            <a:extLst>
              <a:ext uri="{FF2B5EF4-FFF2-40B4-BE49-F238E27FC236}">
                <a16:creationId xmlns:a16="http://schemas.microsoft.com/office/drawing/2014/main" id="{A1798C05-6ED7-4D89-8B6D-DE05061716E8}"/>
              </a:ext>
            </a:extLst>
          </p:cNvPr>
          <p:cNvGrpSpPr/>
          <p:nvPr/>
        </p:nvGrpSpPr>
        <p:grpSpPr>
          <a:xfrm>
            <a:off x="6353175" y="6781438"/>
            <a:ext cx="2544676" cy="76562"/>
            <a:chOff x="0" y="0"/>
            <a:chExt cx="1129277" cy="154231"/>
          </a:xfrm>
        </p:grpSpPr>
        <p:sp>
          <p:nvSpPr>
            <p:cNvPr id="16" name="Rectángulo">
              <a:extLst>
                <a:ext uri="{FF2B5EF4-FFF2-40B4-BE49-F238E27FC236}">
                  <a16:creationId xmlns:a16="http://schemas.microsoft.com/office/drawing/2014/main" id="{6C2C08B9-D113-45F3-83F2-DD61421E9FDC}"/>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17" name="Rectángulo">
              <a:extLst>
                <a:ext uri="{FF2B5EF4-FFF2-40B4-BE49-F238E27FC236}">
                  <a16:creationId xmlns:a16="http://schemas.microsoft.com/office/drawing/2014/main" id="{2DF7478E-EFC9-4DE9-870C-CE3E2500E21B}"/>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18" name="CuadroTexto 17">
            <a:extLst>
              <a:ext uri="{FF2B5EF4-FFF2-40B4-BE49-F238E27FC236}">
                <a16:creationId xmlns:a16="http://schemas.microsoft.com/office/drawing/2014/main" id="{DCB92942-4E2F-4AA9-847D-55443E051466}"/>
              </a:ext>
            </a:extLst>
          </p:cNvPr>
          <p:cNvSpPr txBox="1"/>
          <p:nvPr/>
        </p:nvSpPr>
        <p:spPr>
          <a:xfrm>
            <a:off x="6353175" y="6442884"/>
            <a:ext cx="2532080" cy="276999"/>
          </a:xfrm>
          <a:prstGeom prst="rect">
            <a:avLst/>
          </a:prstGeom>
          <a:solidFill>
            <a:srgbClr val="002060">
              <a:alpha val="10000"/>
            </a:srgbClr>
          </a:solidFill>
        </p:spPr>
        <p:txBody>
          <a:bodyPr wrap="square" rtlCol="0">
            <a:spAutoFit/>
          </a:bodyPr>
          <a:lstStyle/>
          <a:p>
            <a:pPr algn="ctr"/>
            <a:r>
              <a:rPr lang="es-ES" sz="1200" b="1" spc="50" dirty="0">
                <a:solidFill>
                  <a:schemeClr val="bg1"/>
                </a:solidFill>
              </a:rPr>
              <a:t>PARTICIPACIÓN CIUDADANA</a:t>
            </a:r>
            <a:endParaRPr lang="es-CL" sz="1200" b="1" spc="50" dirty="0">
              <a:solidFill>
                <a:schemeClr val="bg1"/>
              </a:solidFill>
            </a:endParaRPr>
          </a:p>
        </p:txBody>
      </p:sp>
    </p:spTree>
    <p:extLst>
      <p:ext uri="{BB962C8B-B14F-4D97-AF65-F5344CB8AC3E}">
        <p14:creationId xmlns:p14="http://schemas.microsoft.com/office/powerpoint/2010/main" val="360540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6" name="Grupo">
            <a:extLst>
              <a:ext uri="{FF2B5EF4-FFF2-40B4-BE49-F238E27FC236}">
                <a16:creationId xmlns:a16="http://schemas.microsoft.com/office/drawing/2014/main" id="{A74AEA65-FB6A-4FAF-9A99-6542D9C09CF6}"/>
              </a:ext>
            </a:extLst>
          </p:cNvPr>
          <p:cNvGrpSpPr/>
          <p:nvPr/>
        </p:nvGrpSpPr>
        <p:grpSpPr>
          <a:xfrm>
            <a:off x="6713404" y="0"/>
            <a:ext cx="2117772" cy="95251"/>
            <a:chOff x="0" y="0"/>
            <a:chExt cx="1129277" cy="154231"/>
          </a:xfrm>
        </p:grpSpPr>
        <p:sp>
          <p:nvSpPr>
            <p:cNvPr id="7" name="Rectángulo">
              <a:extLst>
                <a:ext uri="{FF2B5EF4-FFF2-40B4-BE49-F238E27FC236}">
                  <a16:creationId xmlns:a16="http://schemas.microsoft.com/office/drawing/2014/main" id="{E4929932-22E0-4C5A-9DAC-3EFCB0851A61}"/>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8" name="Rectángulo">
              <a:extLst>
                <a:ext uri="{FF2B5EF4-FFF2-40B4-BE49-F238E27FC236}">
                  <a16:creationId xmlns:a16="http://schemas.microsoft.com/office/drawing/2014/main" id="{AC0B933B-4EB3-44C4-960A-E1B6492B4FF0}"/>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9" name="CuadroTexto 8">
            <a:extLst>
              <a:ext uri="{FF2B5EF4-FFF2-40B4-BE49-F238E27FC236}">
                <a16:creationId xmlns:a16="http://schemas.microsoft.com/office/drawing/2014/main" id="{969CFB4F-C222-4C12-8B02-7CCA58A9CDD3}"/>
              </a:ext>
            </a:extLst>
          </p:cNvPr>
          <p:cNvSpPr txBox="1"/>
          <p:nvPr/>
        </p:nvSpPr>
        <p:spPr>
          <a:xfrm>
            <a:off x="6713404" y="76562"/>
            <a:ext cx="2117771" cy="400110"/>
          </a:xfrm>
          <a:prstGeom prst="rect">
            <a:avLst/>
          </a:prstGeom>
          <a:noFill/>
        </p:spPr>
        <p:txBody>
          <a:bodyPr wrap="square" rtlCol="0">
            <a:spAutoFit/>
          </a:bodyPr>
          <a:lstStyle/>
          <a:p>
            <a:pPr algn="ctr"/>
            <a:r>
              <a:rPr lang="es-ES" sz="1000" b="1" spc="50" dirty="0">
                <a:solidFill>
                  <a:schemeClr val="bg1"/>
                </a:solidFill>
              </a:rPr>
              <a:t>Subsecretaría de Relaciones Económicas Internacionales</a:t>
            </a:r>
            <a:endParaRPr lang="es-CL" sz="1000" b="1" spc="50" dirty="0">
              <a:solidFill>
                <a:schemeClr val="bg1"/>
              </a:solidFill>
            </a:endParaRPr>
          </a:p>
        </p:txBody>
      </p:sp>
      <p:sp>
        <p:nvSpPr>
          <p:cNvPr id="15" name="CuadroTexto 14">
            <a:extLst>
              <a:ext uri="{FF2B5EF4-FFF2-40B4-BE49-F238E27FC236}">
                <a16:creationId xmlns:a16="http://schemas.microsoft.com/office/drawing/2014/main" id="{A255F8A1-37BE-4E11-9A37-050142DF95C1}"/>
              </a:ext>
            </a:extLst>
          </p:cNvPr>
          <p:cNvSpPr txBox="1"/>
          <p:nvPr/>
        </p:nvSpPr>
        <p:spPr>
          <a:xfrm>
            <a:off x="1428750" y="2399632"/>
            <a:ext cx="6159569" cy="993926"/>
          </a:xfrm>
          <a:prstGeom prst="rect">
            <a:avLst/>
          </a:prstGeom>
          <a:noFill/>
        </p:spPr>
        <p:txBody>
          <a:bodyPr wrap="square">
            <a:spAutoFit/>
          </a:bodyPr>
          <a:lstStyle/>
          <a:p>
            <a:pPr marL="228600" algn="ctr">
              <a:lnSpc>
                <a:spcPct val="107000"/>
              </a:lnSpc>
              <a:spcAft>
                <a:spcPts val="800"/>
              </a:spcAft>
            </a:pPr>
            <a:r>
              <a:rPr lang="es-ES" sz="2800" b="1" spc="50" dirty="0">
                <a:solidFill>
                  <a:schemeClr val="bg1"/>
                </a:solidFill>
              </a:rPr>
              <a:t>Le invitamos a participar de este proceso de Consulta Ciudadana.</a:t>
            </a:r>
            <a:endParaRPr lang="es-CL" sz="2800" b="1" spc="50" dirty="0">
              <a:solidFill>
                <a:schemeClr val="bg1"/>
              </a:solidFill>
            </a:endParaRPr>
          </a:p>
        </p:txBody>
      </p:sp>
      <p:grpSp>
        <p:nvGrpSpPr>
          <p:cNvPr id="11" name="Grupo">
            <a:extLst>
              <a:ext uri="{FF2B5EF4-FFF2-40B4-BE49-F238E27FC236}">
                <a16:creationId xmlns:a16="http://schemas.microsoft.com/office/drawing/2014/main" id="{8BF7A39F-6D8B-4036-9D77-518591C6E80E}"/>
              </a:ext>
            </a:extLst>
          </p:cNvPr>
          <p:cNvGrpSpPr/>
          <p:nvPr/>
        </p:nvGrpSpPr>
        <p:grpSpPr>
          <a:xfrm>
            <a:off x="6353175" y="6781438"/>
            <a:ext cx="2544676" cy="76562"/>
            <a:chOff x="0" y="0"/>
            <a:chExt cx="1129277" cy="154231"/>
          </a:xfrm>
        </p:grpSpPr>
        <p:sp>
          <p:nvSpPr>
            <p:cNvPr id="12" name="Rectángulo">
              <a:extLst>
                <a:ext uri="{FF2B5EF4-FFF2-40B4-BE49-F238E27FC236}">
                  <a16:creationId xmlns:a16="http://schemas.microsoft.com/office/drawing/2014/main" id="{228BF22A-39EA-469D-B437-44BB705E87D6}"/>
                </a:ext>
              </a:extLst>
            </p:cNvPr>
            <p:cNvSpPr/>
            <p:nvPr/>
          </p:nvSpPr>
          <p:spPr>
            <a:xfrm>
              <a:off x="461878" y="0"/>
              <a:ext cx="667399" cy="154231"/>
            </a:xfrm>
            <a:prstGeom prst="rect">
              <a:avLst/>
            </a:prstGeom>
            <a:solidFill>
              <a:srgbClr val="FF000A"/>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dirty="0">
                <a:solidFill>
                  <a:schemeClr val="bg1">
                    <a:lumMod val="50000"/>
                  </a:schemeClr>
                </a:solidFill>
              </a:endParaRPr>
            </a:p>
          </p:txBody>
        </p:sp>
        <p:sp>
          <p:nvSpPr>
            <p:cNvPr id="13" name="Rectángulo">
              <a:extLst>
                <a:ext uri="{FF2B5EF4-FFF2-40B4-BE49-F238E27FC236}">
                  <a16:creationId xmlns:a16="http://schemas.microsoft.com/office/drawing/2014/main" id="{78AE858F-0958-4958-B1AA-551D928AF1F2}"/>
                </a:ext>
              </a:extLst>
            </p:cNvPr>
            <p:cNvSpPr/>
            <p:nvPr/>
          </p:nvSpPr>
          <p:spPr>
            <a:xfrm>
              <a:off x="0" y="0"/>
              <a:ext cx="466538" cy="154231"/>
            </a:xfrm>
            <a:prstGeom prst="rect">
              <a:avLst/>
            </a:prstGeom>
            <a:solidFill>
              <a:srgbClr val="0024D9"/>
            </a:solidFill>
            <a:ln w="12700" cap="flat">
              <a:noFill/>
              <a:miter lim="400000"/>
            </a:ln>
            <a:effectLst/>
          </p:spPr>
          <p:txBody>
            <a:bodyPr wrap="square" lIns="35719" tIns="35719" rIns="35719" bIns="35719" numCol="1" anchor="ctr">
              <a:noAutofit/>
            </a:bodyPr>
            <a:lstStyle/>
            <a:p>
              <a:pPr>
                <a:defRPr>
                  <a:solidFill>
                    <a:srgbClr val="FFFFFF"/>
                  </a:solidFill>
                </a:defRPr>
              </a:pPr>
              <a:endParaRPr sz="1266">
                <a:solidFill>
                  <a:schemeClr val="bg1">
                    <a:lumMod val="50000"/>
                  </a:schemeClr>
                </a:solidFill>
              </a:endParaRPr>
            </a:p>
          </p:txBody>
        </p:sp>
      </p:grpSp>
      <p:sp>
        <p:nvSpPr>
          <p:cNvPr id="14" name="CuadroTexto 13">
            <a:extLst>
              <a:ext uri="{FF2B5EF4-FFF2-40B4-BE49-F238E27FC236}">
                <a16:creationId xmlns:a16="http://schemas.microsoft.com/office/drawing/2014/main" id="{38DF9C95-0548-42B4-9D53-E1B07271AFC3}"/>
              </a:ext>
            </a:extLst>
          </p:cNvPr>
          <p:cNvSpPr txBox="1"/>
          <p:nvPr/>
        </p:nvSpPr>
        <p:spPr>
          <a:xfrm>
            <a:off x="6353175" y="6442884"/>
            <a:ext cx="2532080" cy="276999"/>
          </a:xfrm>
          <a:prstGeom prst="rect">
            <a:avLst/>
          </a:prstGeom>
          <a:solidFill>
            <a:srgbClr val="002060">
              <a:alpha val="10000"/>
            </a:srgbClr>
          </a:solidFill>
        </p:spPr>
        <p:txBody>
          <a:bodyPr wrap="square" rtlCol="0">
            <a:spAutoFit/>
          </a:bodyPr>
          <a:lstStyle/>
          <a:p>
            <a:pPr algn="ctr"/>
            <a:r>
              <a:rPr lang="es-ES" sz="1200" b="1" spc="50" dirty="0">
                <a:solidFill>
                  <a:schemeClr val="bg1"/>
                </a:solidFill>
              </a:rPr>
              <a:t>PARTICIPACIÓN CIUDADANA</a:t>
            </a:r>
            <a:endParaRPr lang="es-CL" sz="1200" b="1" spc="50" dirty="0">
              <a:solidFill>
                <a:schemeClr val="bg1"/>
              </a:solidFill>
            </a:endParaRPr>
          </a:p>
        </p:txBody>
      </p:sp>
    </p:spTree>
    <p:extLst>
      <p:ext uri="{BB962C8B-B14F-4D97-AF65-F5344CB8AC3E}">
        <p14:creationId xmlns:p14="http://schemas.microsoft.com/office/powerpoint/2010/main" val="344466446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291</Words>
  <Application>Microsoft Macintosh PowerPoint</Application>
  <PresentationFormat>Presentación en pantalla (4:3)</PresentationFormat>
  <Paragraphs>33</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aaldunate@subrei.gob.cl</dc:creator>
  <cp:lastModifiedBy>OMAR UBAL</cp:lastModifiedBy>
  <cp:revision>10</cp:revision>
  <dcterms:created xsi:type="dcterms:W3CDTF">2021-07-14T18:48:51Z</dcterms:created>
  <dcterms:modified xsi:type="dcterms:W3CDTF">2021-08-24T20:51:56Z</dcterms:modified>
</cp:coreProperties>
</file>